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1065" r:id="rId2"/>
    <p:sldId id="1066" r:id="rId3"/>
    <p:sldId id="1079" r:id="rId4"/>
    <p:sldId id="1080" r:id="rId5"/>
    <p:sldId id="1518" r:id="rId6"/>
    <p:sldId id="1083" r:id="rId7"/>
    <p:sldId id="457" r:id="rId8"/>
    <p:sldId id="1523" r:id="rId9"/>
    <p:sldId id="1524" r:id="rId10"/>
    <p:sldId id="1525" r:id="rId11"/>
    <p:sldId id="1249" r:id="rId12"/>
    <p:sldId id="1655" r:id="rId13"/>
    <p:sldId id="1527" r:id="rId14"/>
    <p:sldId id="1654" r:id="rId15"/>
    <p:sldId id="1081" r:id="rId16"/>
    <p:sldId id="1082" r:id="rId17"/>
    <p:sldId id="1528" r:id="rId18"/>
    <p:sldId id="1529" r:id="rId19"/>
    <p:sldId id="1530" r:id="rId20"/>
    <p:sldId id="1533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47312-5614-49AC-AEA9-2B4A96F93A86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75D9E1-FCD3-47A7-BA74-366D3E63C0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540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CA69FB0-FACA-4FEB-BCEB-4D285D820F06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dirty="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42178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Each of these factors may play a role in determining if someone is likely to restrict</a:t>
            </a:r>
            <a:r>
              <a:rPr lang="en-US" baseline="0" dirty="0"/>
              <a:t> travel to short distances from home, or to travel long distances.</a:t>
            </a:r>
          </a:p>
          <a:p>
            <a:endParaRPr lang="en-US" baseline="0" dirty="0"/>
          </a:p>
          <a:p>
            <a:r>
              <a:rPr lang="en-US" baseline="0" dirty="0"/>
              <a:t>Have a discussion with your class.</a:t>
            </a:r>
          </a:p>
          <a:p>
            <a:endParaRPr lang="en-US" baseline="0" dirty="0"/>
          </a:p>
          <a:p>
            <a:r>
              <a:rPr lang="en-US" baseline="0" dirty="0"/>
              <a:t>Party size example –  a family of 4 can get in a car and drive 6 hours to a destination, but airfare for a family of 4 to fly 6 hours from home is usually quite expensive!</a:t>
            </a:r>
          </a:p>
          <a:p>
            <a:endParaRPr lang="en-US" baseline="0" dirty="0"/>
          </a:p>
          <a:p>
            <a:r>
              <a:rPr lang="en-US" baseline="0" dirty="0"/>
              <a:t>Plog says come people like familiarity while other s seek strangeness. Those who do not to go to unfamiliar places are likely to stay closer to home, while those who like to explore, may travel further.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3CF019-A9A4-F541-B5AA-44003FB8F09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3405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5C3533-1D66-42A9-828C-5EC924C86B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7DA76B-9255-4353-8A12-09B0A263C8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70F603-7555-49EC-BAA9-7AB45994F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005EF-5AA4-4085-B638-05614C02648E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64692B-E28A-4437-A3C4-4367EA4F4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D925B7-95BD-43E3-8125-6480F98C9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2B53A-B8A9-42AE-B3D4-690F3F98F0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7934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8278A-13CA-4375-ACA7-2A574F7C7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A9CD36-258C-41F2-B63E-A95C58FDED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9D8CE9-F28D-4591-ABCC-23B71C47B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005EF-5AA4-4085-B638-05614C02648E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B71FB4-2E49-453F-8C2E-E988A5955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40E032-373E-4A66-9146-D7DA99350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2B53A-B8A9-42AE-B3D4-690F3F98F0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0115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8B52FAB-D96C-4DA5-B0EC-B37B9D1A33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F766D7-444F-4615-96AF-02CB0CFD31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551C22-CC1E-46C6-B33C-E8575B3A4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005EF-5AA4-4085-B638-05614C02648E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FE1A29-D552-4075-B0C1-C9D13489A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B0ADD5-EAB5-4A81-9883-F2D342BCD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2B53A-B8A9-42AE-B3D4-690F3F98F0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5362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D6094-B167-4744-9BDA-77A79D0DB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006F8A-1C4E-4BD7-A216-DACD3FBA7A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412801-3FD6-49E3-8B1D-F66E9B19A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005EF-5AA4-4085-B638-05614C02648E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D5D198-0151-451D-9683-6E0FCEF4E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5F8605-1F23-496C-AFD5-9F42AF0F9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2B53A-B8A9-42AE-B3D4-690F3F98F0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7813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E2A70-E4AA-4D26-A118-299BB1044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62E625-1A88-4ABC-B207-32B79C9430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AFAAE2-DA22-4EE5-960E-4795E36C4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005EF-5AA4-4085-B638-05614C02648E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17DFD1-8663-44FE-85FD-A8BD3A669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3BA28B-3A26-42E0-AB7F-1DA411877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2B53A-B8A9-42AE-B3D4-690F3F98F0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3604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848E2B-F4DA-4036-860F-B08073574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42B2A5-E2C0-4367-A093-803252FB89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E7766A-6AE5-4E1C-870B-90F7C0AFF5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6185BE-06A0-4880-A309-C7483EA4B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005EF-5AA4-4085-B638-05614C02648E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A353ED-35E7-438F-ACBB-07E39C75B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F7C6B9-BE98-4967-BFBA-8044809E8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2B53A-B8A9-42AE-B3D4-690F3F98F0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4640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B70798-5B0D-4549-B1C8-1935D75739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8C513A-C813-4FE2-830D-229215E14F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DAB63C-F701-4F38-91A9-2860686F55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0C47908-DB6C-4573-B443-D6A13CB82D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0A46D2F-E105-4DC7-BACC-143E87E483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93E4A06-BD16-4D4A-9CF4-8FCE4B57E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005EF-5AA4-4085-B638-05614C02648E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A755EA4-791D-4A87-B470-0834C3B4D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9DF321-66D5-4912-B8EE-7F18C7B7E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2B53A-B8A9-42AE-B3D4-690F3F98F0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9992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5CD41-2D8B-4B3D-8CAE-707598625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CEF8A5F-077F-4DFC-B1C1-AF1C2A9143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005EF-5AA4-4085-B638-05614C02648E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C8687A-625C-4AC3-8C9E-5EC148A92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8826B8-A2B3-4E18-ADF9-6EF78FE9B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2B53A-B8A9-42AE-B3D4-690F3F98F0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7462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C3D97C-155C-46D9-A128-CD788D6F0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005EF-5AA4-4085-B638-05614C02648E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9A5601-7D05-4519-9A7C-AF6F0FF3A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91D006-E100-4BE1-ACEC-15BBDFE3E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2B53A-B8A9-42AE-B3D4-690F3F98F0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685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165386-B07D-4628-8FAB-C0BBDE9D6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86FCD3-8C34-4645-A804-C67E1B0BF4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56F931-7DE9-4462-A35B-856B94446B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4621B9-8C62-44DA-8F15-50A9BBF58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005EF-5AA4-4085-B638-05614C02648E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E6A826-402B-430A-BE78-76F9EF22A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0AB4A9-FE37-4AE5-AD3D-4308BFA09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2B53A-B8A9-42AE-B3D4-690F3F98F0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332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932E5-1917-4B78-A0BC-E6A5A8AD2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7B9E86-630C-4C71-8EB0-904A1B36A4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AFA7A6-E450-4F24-9F0D-1ED8B2BC57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C7D109-1989-4C07-B69E-DF0CE4D44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005EF-5AA4-4085-B638-05614C02648E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AB0884-3DFD-4FFB-BB7E-4490449BB8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EF8BEF-96FA-44F3-BFBA-E122DA485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2B53A-B8A9-42AE-B3D4-690F3F98F0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9816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94043FF-EA17-49AE-AA23-55F0DDC09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9358DB-16C4-408B-95F9-39EEB31F5F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827B7C-08E5-44B4-9AAB-A81E5E07B0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005EF-5AA4-4085-B638-05614C02648E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C78CCE-21C5-421D-8874-212ACBC8DD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7ADFFA-0D39-4EE2-A6DA-38B43C6547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52B53A-B8A9-42AE-B3D4-690F3F98F0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9241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xkj2-ibu7aQ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X__RJfofy_w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4"/>
          <p:cNvSpPr txBox="1">
            <a:spLocks noChangeArrowheads="1"/>
          </p:cNvSpPr>
          <p:nvPr/>
        </p:nvSpPr>
        <p:spPr bwMode="auto">
          <a:xfrm>
            <a:off x="1676401" y="1989139"/>
            <a:ext cx="8812213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sz="4000" b="1" dirty="0"/>
              <a:t>Chapter 5: </a:t>
            </a:r>
            <a:r>
              <a:rPr lang="en-US" sz="4000" b="1" dirty="0"/>
              <a:t>Access and the Spatial Interactions of Tourists</a:t>
            </a:r>
            <a:endParaRPr lang="en-GB" altLang="en-US" sz="4000" b="1" dirty="0"/>
          </a:p>
          <a:p>
            <a:pPr algn="ctr" eaLnBrk="1" hangingPunct="1"/>
            <a:endParaRPr lang="en-US" altLang="en-US" sz="4000" b="1" dirty="0"/>
          </a:p>
        </p:txBody>
      </p:sp>
      <p:sp>
        <p:nvSpPr>
          <p:cNvPr id="11267" name="Rectangle 4"/>
          <p:cNvSpPr>
            <a:spLocks noChangeArrowheads="1"/>
          </p:cNvSpPr>
          <p:nvPr/>
        </p:nvSpPr>
        <p:spPr bwMode="auto">
          <a:xfrm>
            <a:off x="1524000" y="43934"/>
            <a:ext cx="26481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endParaRPr lang="en-GB" alt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20408FB-E65D-41A2-A114-33E23165DC5F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668000" y="15798"/>
            <a:ext cx="1523999" cy="1985287"/>
          </a:xfrm>
          <a:prstGeom prst="rect">
            <a:avLst/>
          </a:prstGeom>
        </p:spPr>
      </p:pic>
      <p:pic>
        <p:nvPicPr>
          <p:cNvPr id="10" name="Picture 9" descr="A picture containing drawing&#10;&#10;Description automatically generated">
            <a:extLst>
              <a:ext uri="{FF2B5EF4-FFF2-40B4-BE49-F238E27FC236}">
                <a16:creationId xmlns:a16="http://schemas.microsoft.com/office/drawing/2014/main" id="{4453021C-AE19-42AD-9A7A-3BCEB6D03D79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430000" y="6084016"/>
            <a:ext cx="713496" cy="687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544502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C9251D-603D-44AF-9FC2-EE26514D1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/>
              <a:t>Global tourism flows 2016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A5C8E2E0-145C-4350-894A-9CCF0DE4B99D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200" y="2489277"/>
            <a:ext cx="5181600" cy="3024034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89CC03-6A95-48BE-8D22-4BC72C91178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More than half of all international tourism is to land neighbours</a:t>
            </a:r>
          </a:p>
          <a:p>
            <a:r>
              <a:rPr lang="en-US" dirty="0"/>
              <a:t>¾ to destinations within 2000km of land border</a:t>
            </a:r>
          </a:p>
          <a:p>
            <a:r>
              <a:rPr lang="en-US" dirty="0"/>
              <a:t>Share of departures for travel greater than 5000 km was typically 3% or lower</a:t>
            </a:r>
            <a:endParaRPr lang="en-HK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BFC8AD-CED1-40A9-BF14-85522433F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GB"/>
              <a:t>Tourism Theories, Concepts and Models by McKercher and Prideaux © Goodfellow Publishers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37952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dirty="0"/>
              <a:t>Who is more affected more by the decaying impact of distance?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People with:</a:t>
            </a:r>
          </a:p>
          <a:p>
            <a:pPr lvl="1"/>
            <a:r>
              <a:rPr lang="en-US" dirty="0"/>
              <a:t>Lower incomes and lower discretionary incomes</a:t>
            </a:r>
          </a:p>
          <a:p>
            <a:pPr lvl="2"/>
            <a:r>
              <a:rPr lang="en-US" dirty="0"/>
              <a:t>Cost of travel increases with distance</a:t>
            </a:r>
          </a:p>
          <a:p>
            <a:pPr lvl="1"/>
            <a:r>
              <a:rPr lang="en-US" dirty="0"/>
              <a:t>Less time (less vacation allocation)</a:t>
            </a:r>
          </a:p>
          <a:p>
            <a:pPr lvl="2"/>
            <a:r>
              <a:rPr lang="en-US" dirty="0"/>
              <a:t>Generally want to maximize time spent at the destination and choose nearby places</a:t>
            </a:r>
          </a:p>
          <a:p>
            <a:pPr lvl="1"/>
            <a:r>
              <a:rPr lang="en-US" dirty="0"/>
              <a:t>Larger travel parties </a:t>
            </a:r>
          </a:p>
          <a:p>
            <a:pPr lvl="2"/>
            <a:r>
              <a:rPr lang="en-US" dirty="0"/>
              <a:t>Higher transport and accommodation costs</a:t>
            </a:r>
          </a:p>
          <a:p>
            <a:pPr lvl="1"/>
            <a:r>
              <a:rPr lang="en-US" dirty="0"/>
              <a:t>People who are nervous about entering culturally different places </a:t>
            </a:r>
          </a:p>
          <a:p>
            <a:pPr lvl="2"/>
            <a:r>
              <a:rPr lang="en-US" dirty="0"/>
              <a:t>High cultural distance can intimidate some people</a:t>
            </a:r>
          </a:p>
          <a:p>
            <a:pPr lvl="1"/>
            <a:r>
              <a:rPr lang="en-US" dirty="0"/>
              <a:t>Reason to travel</a:t>
            </a:r>
          </a:p>
          <a:p>
            <a:pPr lvl="2"/>
            <a:r>
              <a:rPr lang="en-US" dirty="0"/>
              <a:t>Short distance travel can satisfy needs for pleasure, escape or to spend time with family</a:t>
            </a:r>
          </a:p>
          <a:p>
            <a:pPr lvl="2"/>
            <a:r>
              <a:rPr lang="en-US" dirty="0"/>
              <a:t>Long haul travel may be more suitable to if the goal is self development or to achieve a lifetime goal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D6CBEAEC-6070-4633-B411-24B953DC725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20608" y="1630440"/>
            <a:ext cx="4834547" cy="3054361"/>
          </a:xfr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A34780-1AC1-4EFA-BF4E-BDC577490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Tourism Theories, Concepts and Models by McKercher and Prideaux © Goodfellow Publishers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82640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4006F49-8EAB-46AC-A0C6-0B89D86111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/>
              <a:t>Prof Sara Dolnicar talks about segmenting tourist markets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3413843-40BB-45E6-9496-D82F30D87A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33095"/>
            <a:ext cx="10515600" cy="3443867"/>
          </a:xfrm>
        </p:spPr>
        <p:txBody>
          <a:bodyPr/>
          <a:lstStyle/>
          <a:p>
            <a:pPr marL="0" indent="0" algn="ctr">
              <a:buNone/>
            </a:pPr>
            <a:r>
              <a:rPr lang="en-HK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https://www.youtube.com/watch?v=xkj2-ibu7aQ</a:t>
            </a:r>
            <a:endParaRPr lang="en-HK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24506F-7BB8-4083-8DBA-6B582CD01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Tourism Theories, Concepts and Models by McKercher and Prideaux © Goodfellow Publishers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90629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B90DD7-C5BE-45FE-A6E9-99B559FA3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/>
              <a:t>Consumer behaviour changes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814BA5CC-BE7E-4435-B46D-C6D97723EBAF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13405" y="1934892"/>
            <a:ext cx="6133205" cy="3577702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6F8063-15D8-42FD-A784-A8E56010E98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HK" dirty="0"/>
              <a:t>Distance influences who can travel</a:t>
            </a:r>
          </a:p>
          <a:p>
            <a:r>
              <a:rPr lang="en-HK" dirty="0"/>
              <a:t>In turn reflects different motive</a:t>
            </a:r>
          </a:p>
          <a:p>
            <a:pPr lvl="1"/>
            <a:r>
              <a:rPr lang="en-HK" dirty="0"/>
              <a:t>Short haul, common, </a:t>
            </a:r>
            <a:r>
              <a:rPr lang="en-US" dirty="0"/>
              <a:t>hedonism, escape, rest, relaxation and spending time with family</a:t>
            </a:r>
            <a:endParaRPr lang="en-HK" dirty="0"/>
          </a:p>
          <a:p>
            <a:pPr lvl="1"/>
            <a:r>
              <a:rPr lang="en-HK" dirty="0"/>
              <a:t>Long haul, </a:t>
            </a:r>
            <a:r>
              <a:rPr lang="en-US" dirty="0"/>
              <a:t>aspirational, rare, often once-in-a-lifetime occurrence</a:t>
            </a:r>
          </a:p>
          <a:p>
            <a:r>
              <a:rPr lang="en-US" dirty="0"/>
              <a:t>In turn affects behaviour</a:t>
            </a:r>
          </a:p>
          <a:p>
            <a:pPr lvl="1"/>
            <a:r>
              <a:rPr lang="en-US" dirty="0"/>
              <a:t>Short haul - shopping, dining, sightseeing, theme parks</a:t>
            </a:r>
          </a:p>
          <a:p>
            <a:pPr lvl="1"/>
            <a:r>
              <a:rPr lang="en-US" dirty="0"/>
              <a:t>Long haul - explore the cultural features of a destination</a:t>
            </a:r>
            <a:endParaRPr lang="en-HK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513916-29AD-4926-9595-DA1424C01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GB"/>
              <a:t>Tourism Theories, Concepts and Models by McKercher and Prideaux © Goodfellow Publishers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95545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E18245E-B178-4220-8B7C-5EE89828B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72882"/>
          </a:xfrm>
        </p:spPr>
        <p:txBody>
          <a:bodyPr>
            <a:normAutofit fontScale="90000"/>
          </a:bodyPr>
          <a:lstStyle/>
          <a:p>
            <a:r>
              <a:rPr lang="en-HK" dirty="0"/>
              <a:t>Prof Bob McKercher talks about the impact of distance on tourism demand and tourist behaviour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7B43676-A167-46D4-894F-8104665934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37251"/>
            <a:ext cx="10515600" cy="3039712"/>
          </a:xfrm>
        </p:spPr>
        <p:txBody>
          <a:bodyPr/>
          <a:lstStyle/>
          <a:p>
            <a:pPr marL="0" indent="0" algn="ctr">
              <a:buNone/>
            </a:pPr>
            <a:r>
              <a:rPr lang="en-HK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https://www.youtube.com/watch?v=X__RJfofy_w</a:t>
            </a:r>
            <a:endParaRPr lang="en-HK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B965E9-CEB8-4835-9367-C8D5FFB88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Tourism Theories, Concepts and Models by McKercher and Prideaux © Goodfellow Publishers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06645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F77679-062C-4092-838A-FAB4E3B72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/>
              <a:t>Effective Tourism Exclusion Zones (ETEZ)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1A843E2-9998-4F42-BDE7-50AC7FB112C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HK" dirty="0"/>
              <a:t>Zone where little tourism activity occurs distorts the decay curve</a:t>
            </a:r>
          </a:p>
          <a:p>
            <a:r>
              <a:rPr lang="en-HK" dirty="0"/>
              <a:t>ETEZ close to source market - shift decay curve outward</a:t>
            </a:r>
          </a:p>
          <a:p>
            <a:pPr lvl="1"/>
            <a:r>
              <a:rPr lang="en-HK" dirty="0"/>
              <a:t>Common with island source markets</a:t>
            </a:r>
          </a:p>
          <a:p>
            <a:r>
              <a:rPr lang="en-US" dirty="0"/>
              <a:t>ETEZ located some distance from the source market will lead to secondary peak</a:t>
            </a:r>
          </a:p>
          <a:p>
            <a:r>
              <a:rPr lang="en-US" dirty="0"/>
              <a:t>Distant ETEZ will have no impact</a:t>
            </a:r>
            <a:endParaRPr lang="en-HK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0C944A-B6D3-47B4-B7AB-073D590B6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GB"/>
              <a:t>Tourism Theories, Concepts and Models by McKercher and Prideaux © Goodfellow Publishers 2021</a:t>
            </a:r>
            <a:endParaRPr lang="en-GB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D84C043C-80E9-43E6-A532-A5986DB2EE5E}"/>
              </a:ext>
            </a:extLst>
          </p:cNvPr>
          <p:cNvPicPr>
            <a:picLocks noGrp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26817" y="1825625"/>
            <a:ext cx="3072365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32596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BF9091-E608-46B5-A279-EF8A5F364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HK" dirty="0"/>
              <a:t>ETEZ sets boundary between long and short haul travel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E210C60-54D8-47FD-941E-165CDBE4FA6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HK" dirty="0"/>
              <a:t>Within inner boundary of ETEZ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E5246F-FFAC-4EE2-A4C1-7C6F0EA3EF7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600" dirty="0">
                <a:ea typeface="DengXian" panose="02010600030101010101" pitchFamily="2" charset="-122"/>
              </a:rPr>
              <a:t>T</a:t>
            </a:r>
            <a:r>
              <a:rPr lang="en-US" sz="2600" dirty="0">
                <a:effectLst/>
                <a:ea typeface="DengXian" panose="02010600030101010101" pitchFamily="2" charset="-122"/>
              </a:rPr>
              <a:t>rips typified by short break, short duration, repeat pleasure trips</a:t>
            </a:r>
          </a:p>
          <a:p>
            <a:r>
              <a:rPr lang="en-US" sz="2600" dirty="0">
                <a:ea typeface="DengXian" panose="02010600030101010101" pitchFamily="2" charset="-122"/>
              </a:rPr>
              <a:t>Single destination trips</a:t>
            </a:r>
          </a:p>
          <a:p>
            <a:r>
              <a:rPr lang="en-US" sz="2600" dirty="0">
                <a:ea typeface="DengXian" panose="02010600030101010101" pitchFamily="2" charset="-122"/>
              </a:rPr>
              <a:t>Popularity of package tours</a:t>
            </a:r>
            <a:endParaRPr lang="en-HK" sz="260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9DB1A50-DA03-438D-B2A5-245D3DBDF6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HK" dirty="0"/>
              <a:t>Beyond outer boundary of ETEZ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A4ADE86-AAF6-4D3B-960D-20D73F5AF47B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z="2600" dirty="0">
                <a:effectLst/>
                <a:ea typeface="DengXian" panose="02010600030101010101" pitchFamily="2" charset="-122"/>
              </a:rPr>
              <a:t>Typified by longer duration trips</a:t>
            </a:r>
          </a:p>
          <a:p>
            <a:r>
              <a:rPr lang="en-US" sz="2600" dirty="0">
                <a:effectLst/>
                <a:ea typeface="DengXian" panose="02010600030101010101" pitchFamily="2" charset="-122"/>
              </a:rPr>
              <a:t>Independent travel</a:t>
            </a:r>
          </a:p>
          <a:p>
            <a:r>
              <a:rPr lang="en-US" sz="2600" dirty="0">
                <a:ea typeface="DengXian" panose="02010600030101010101" pitchFamily="2" charset="-122"/>
              </a:rPr>
              <a:t>M</a:t>
            </a:r>
            <a:r>
              <a:rPr lang="en-US" sz="2600" dirty="0">
                <a:effectLst/>
                <a:ea typeface="DengXian" panose="02010600030101010101" pitchFamily="2" charset="-122"/>
              </a:rPr>
              <a:t>ulti-destination trips</a:t>
            </a:r>
            <a:endParaRPr lang="en-HK" sz="2600" dirty="0">
              <a:effectLst/>
              <a:ea typeface="Times New Roman" panose="02020603050405020304" pitchFamily="18" charset="0"/>
            </a:endParaRPr>
          </a:p>
          <a:p>
            <a:endParaRPr lang="en-HK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BF749D-8A30-467F-996C-CE2C4A466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GB"/>
              <a:t>Tourism Theories, Concepts and Models by McKercher and Prideaux © Goodfellow Publishers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41220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380ED725-331B-4637-A0D9-6229049E04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/>
              <a:t>Market access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725EB62C-63BE-428F-8856-F6102B0502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HK" dirty="0"/>
              <a:t>Relative term that considers </a:t>
            </a:r>
            <a:r>
              <a:rPr lang="en-US" dirty="0"/>
              <a:t>the number of intervening opportunities one must pass before reaching a desired destination</a:t>
            </a:r>
          </a:p>
          <a:p>
            <a:r>
              <a:rPr lang="en-US" dirty="0"/>
              <a:t>Assumption that tourists are rational consumers and will travel to proximate destinations if their needs can be met</a:t>
            </a:r>
          </a:p>
          <a:p>
            <a:r>
              <a:rPr lang="en-US" dirty="0"/>
              <a:t>Measured by the relative difference in the time, cost, distance, or effort required to access different destinations </a:t>
            </a:r>
            <a:endParaRPr lang="en-HK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864DB7FE-6C0B-400D-A1D0-AAC2F3EF7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Tourism Theories, Concepts and Models by McKercher and Prideaux © Goodfellow Publishers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58393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21C4720-3C7E-45EB-AC25-742482130A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/>
              <a:t>Differences between distance decay and market access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6413F95-47BD-4D83-82DC-91952300A2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Distance decay asks “how far do I want to travel?”, while market access asks “how many destinations must the prospective consumer pass before reaching the desired one?”</a:t>
            </a:r>
          </a:p>
          <a:p>
            <a:r>
              <a:rPr lang="en-US" dirty="0"/>
              <a:t>Distance decay examines aggregate tourism flows, market access if product or tourism type specific </a:t>
            </a:r>
          </a:p>
          <a:p>
            <a:r>
              <a:rPr lang="en-US" dirty="0"/>
              <a:t>Distance decay is absolute where market access is relative</a:t>
            </a:r>
          </a:p>
          <a:p>
            <a:pPr lvl="1"/>
            <a:r>
              <a:rPr lang="en-US" dirty="0"/>
              <a:t>A ski resort 500 km away may have strong market access if it is closest to the source market</a:t>
            </a:r>
          </a:p>
          <a:p>
            <a:pPr lvl="1"/>
            <a:r>
              <a:rPr lang="en-US" dirty="0"/>
              <a:t>A beach 50 km away may have weak market access is people have to pass by many other beaches</a:t>
            </a:r>
            <a:endParaRPr lang="en-HK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4DC16D-D42F-4FAA-AA0C-F436C5F61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Tourism Theories, Concepts and Models by McKercher and Prideaux © Goodfellow Publishers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42459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B58B6-2E15-4E21-9F07-A71C2D5AC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/>
              <a:t>Modifying market access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D5ED6F-2A60-451A-902E-AB6DEC65A5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Creating new opportunities closer to source markets, thus adversely affecting the market access of previously proximate destinations</a:t>
            </a:r>
          </a:p>
          <a:p>
            <a:r>
              <a:rPr lang="en-US" dirty="0"/>
              <a:t>Removing artificial or political barriers to entry, by relaxing visa conditions</a:t>
            </a:r>
          </a:p>
          <a:p>
            <a:r>
              <a:rPr lang="en-US" dirty="0"/>
              <a:t>Changing travel time, for example the advent of low-cost carriers has fundamentally transformed Spain’s tourism sector</a:t>
            </a:r>
          </a:p>
          <a:p>
            <a:r>
              <a:rPr lang="en-US" dirty="0"/>
              <a:t>Changing speed, with the development of the high-speed rail network in China increasing visitor arrivals by at least 10% </a:t>
            </a:r>
          </a:p>
          <a:p>
            <a:r>
              <a:rPr lang="en-US" dirty="0"/>
              <a:t>Changing effort, through the development of ski lifts resulting in the broadening of the market</a:t>
            </a:r>
            <a:endParaRPr lang="en-HK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C298B2-B5E1-436A-8408-A205A3DEC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Tourism Theories, Concepts and Models by McKercher and Prideaux © Goodfellow Publishers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2995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/>
              <a:t>Learning Objectives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Distinguish between the resource and commodity values of time and analyse how they affect travel patterns</a:t>
            </a:r>
          </a:p>
          <a:p>
            <a:r>
              <a:rPr lang="en-US" dirty="0"/>
              <a:t>Describe distance decay and analyse how it influences both absolute demand and behaviour of tourists </a:t>
            </a:r>
          </a:p>
          <a:p>
            <a:r>
              <a:rPr lang="en-US" dirty="0"/>
              <a:t>Define the Effective Tourism Exclusion Zone and analyse its impact on tourism flows </a:t>
            </a:r>
          </a:p>
          <a:p>
            <a:r>
              <a:rPr lang="en-US" dirty="0"/>
              <a:t>Evaluate segment transformation and the impact of distance on behaviour </a:t>
            </a:r>
          </a:p>
          <a:p>
            <a:r>
              <a:rPr lang="en-US" dirty="0"/>
              <a:t>Define market access and assess how it influences tourist behaviour </a:t>
            </a:r>
          </a:p>
          <a:p>
            <a:r>
              <a:rPr lang="en-US" dirty="0"/>
              <a:t>Explain different itinerary models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C219991-56B9-458C-8818-6EFE6D7EF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Tourism Theories, Concepts and Models by McKercher and Prideaux © Goodfellow Publishers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26847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21CD28-31C9-4750-82A6-A281DDD48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/>
              <a:t>Itinerary models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EEC362-CC78-4093-A513-1499D7E18E2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HK" dirty="0"/>
              <a:t>4 basic types of itineraries</a:t>
            </a:r>
          </a:p>
          <a:p>
            <a:r>
              <a:rPr lang="en-US" dirty="0"/>
              <a:t>Single destination, there-and-back trip that may or may not include side trips </a:t>
            </a:r>
          </a:p>
          <a:p>
            <a:r>
              <a:rPr lang="en-US" dirty="0"/>
              <a:t>Transit leg to the destination area, followed by a circle tour, stopping overnight at different places </a:t>
            </a:r>
          </a:p>
          <a:p>
            <a:r>
              <a:rPr lang="en-US" dirty="0"/>
              <a:t>Circle tour with or without multiple access and egress points </a:t>
            </a:r>
          </a:p>
          <a:p>
            <a:r>
              <a:rPr lang="en-US" dirty="0"/>
              <a:t>Hub and spoke itineraries may be evident where tourists base themselves in a destination area and take side trips to other destinations</a:t>
            </a:r>
            <a:endParaRPr lang="en-HK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879F31-D11D-4CDF-8115-F345A3ED5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GB"/>
              <a:t>Tourism Theories, Concepts and Models by McKercher and Prideaux © Goodfellow Publishers 2021</a:t>
            </a:r>
            <a:endParaRPr lang="en-GB" dirty="0"/>
          </a:p>
        </p:txBody>
      </p:sp>
      <p:pic>
        <p:nvPicPr>
          <p:cNvPr id="25" name="Content Placeholder 24">
            <a:extLst>
              <a:ext uri="{FF2B5EF4-FFF2-40B4-BE49-F238E27FC236}">
                <a16:creationId xmlns:a16="http://schemas.microsoft.com/office/drawing/2014/main" id="{EF587D58-2441-4344-AD93-4214C0FE8E1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4904" y="1749846"/>
            <a:ext cx="4156144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485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315FE-BFB5-4302-8F80-31274EF97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/>
              <a:t>Access and attractions are critical features of tourism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1E6BDC-16FC-455F-93E4-81B3575475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Attractions drive tourism</a:t>
            </a:r>
          </a:p>
          <a:p>
            <a:r>
              <a:rPr lang="en-US" dirty="0"/>
              <a:t>Access, or the ability of visitors to get to and travel within a destination, plays a key role in its success </a:t>
            </a:r>
          </a:p>
          <a:p>
            <a:r>
              <a:rPr lang="en-US" dirty="0"/>
              <a:t>If tourists cannot get to a destination, then they cannot experience the attractions therein</a:t>
            </a:r>
          </a:p>
          <a:p>
            <a:r>
              <a:rPr lang="en-US" dirty="0"/>
              <a:t>If they cannot move around the destination easily, their actions will be constrained</a:t>
            </a:r>
            <a:endParaRPr lang="en-HK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D619A0-4A25-4842-80D2-EAC4A8760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Tourism Theories, Concepts and Models by McKercher and Prideaux © Goodfellow Publishers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9658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1BC52-05CE-4D22-A87D-45B6B9A6D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/>
              <a:t>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777956-B782-4E0B-ACE7-FAD7E53BB6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HK" dirty="0"/>
              <a:t>The only absolute in tourism</a:t>
            </a:r>
          </a:p>
          <a:p>
            <a:r>
              <a:rPr lang="en-HK" dirty="0"/>
              <a:t>Cannot be saved, only spent</a:t>
            </a:r>
          </a:p>
          <a:p>
            <a:r>
              <a:rPr lang="en-US" dirty="0"/>
              <a:t>Constrains or expands the number and range of potential activities available and the depth at which individual activities can be experienced</a:t>
            </a:r>
          </a:p>
          <a:p>
            <a:r>
              <a:rPr lang="en-US" dirty="0"/>
              <a:t>From the perspective of tourist movements, time expenditure usually involves some trade-off between time spent in transit and time spent in the destination or at desired attractions. </a:t>
            </a:r>
          </a:p>
          <a:p>
            <a:r>
              <a:rPr lang="en-US" dirty="0"/>
              <a:t>2 ways time can be considered:</a:t>
            </a:r>
          </a:p>
          <a:p>
            <a:pPr lvl="1"/>
            <a:r>
              <a:rPr lang="en-US" dirty="0"/>
              <a:t>Commodity</a:t>
            </a:r>
          </a:p>
          <a:p>
            <a:pPr lvl="1"/>
            <a:r>
              <a:rPr lang="en-US" dirty="0"/>
              <a:t>Resource</a:t>
            </a:r>
            <a:endParaRPr lang="en-HK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58E8D6-9A26-43EF-9044-ACDE1CE8E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Tourism Theories, Concepts and Models by McKercher and Prideaux © Goodfellow Publishers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0700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3"/>
          <p:cNvSpPr>
            <a:spLocks noGrp="1"/>
          </p:cNvSpPr>
          <p:nvPr>
            <p:ph type="title"/>
          </p:nvPr>
        </p:nvSpPr>
        <p:spPr>
          <a:xfrm>
            <a:off x="1790700" y="527539"/>
            <a:ext cx="8248650" cy="94957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2 approaches to travel time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 rtlCol="0">
            <a:normAutofit fontScale="85000" lnSpcReduction="20000"/>
          </a:bodyPr>
          <a:lstStyle/>
          <a:p>
            <a:pPr algn="ctr">
              <a:buNone/>
              <a:defRPr/>
            </a:pPr>
            <a:r>
              <a:rPr lang="en-US" u="sng" dirty="0"/>
              <a:t>Resource Value</a:t>
            </a:r>
          </a:p>
          <a:p>
            <a:pPr algn="ctr">
              <a:buNone/>
              <a:defRPr/>
            </a:pPr>
            <a:r>
              <a:rPr lang="en-US" dirty="0"/>
              <a:t>(opportunity / cost)</a:t>
            </a:r>
          </a:p>
          <a:p>
            <a:pPr>
              <a:defRPr/>
            </a:pPr>
            <a:r>
              <a:rPr lang="en-US" dirty="0"/>
              <a:t>Need to allocate time for the best benefit at the least cost</a:t>
            </a:r>
          </a:p>
          <a:p>
            <a:pPr>
              <a:defRPr/>
            </a:pPr>
            <a:r>
              <a:rPr lang="en-US" dirty="0"/>
              <a:t> ‘Cost’ of travel</a:t>
            </a:r>
          </a:p>
          <a:p>
            <a:pPr lvl="1">
              <a:defRPr/>
            </a:pPr>
            <a:r>
              <a:rPr lang="en-US" dirty="0"/>
              <a:t>Time spent travelling means less time spent in the destination</a:t>
            </a:r>
          </a:p>
          <a:p>
            <a:pPr>
              <a:defRPr/>
            </a:pPr>
            <a:r>
              <a:rPr lang="en-US" dirty="0"/>
              <a:t>Will seek to minimise travel time unless the value of longer travel time exceeds the opportunity cost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1600200"/>
            <a:ext cx="4038600" cy="2438400"/>
          </a:xfrm>
        </p:spPr>
        <p:txBody>
          <a:bodyPr rtlCol="0">
            <a:normAutofit fontScale="85000" lnSpcReduction="20000"/>
          </a:bodyPr>
          <a:lstStyle/>
          <a:p>
            <a:pPr algn="ctr">
              <a:buNone/>
              <a:defRPr/>
            </a:pPr>
            <a:r>
              <a:rPr lang="en-US" u="sng" dirty="0"/>
              <a:t>Commodity Value</a:t>
            </a:r>
          </a:p>
          <a:p>
            <a:pPr>
              <a:defRPr/>
            </a:pPr>
            <a:r>
              <a:rPr lang="en-US" dirty="0"/>
              <a:t>The act of travelling has value/utility in itself</a:t>
            </a:r>
          </a:p>
          <a:p>
            <a:pPr>
              <a:defRPr/>
            </a:pPr>
            <a:r>
              <a:rPr lang="en-US" dirty="0"/>
              <a:t>Getting there is part of the enjoyment of the trip</a:t>
            </a:r>
          </a:p>
          <a:p>
            <a:pPr>
              <a:defRPr/>
            </a:pPr>
            <a:r>
              <a:rPr lang="en-US" dirty="0"/>
              <a:t>Willing to trade time at destination for travel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ACB9E28-A39D-4E48-B66D-EA4335615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Tourism Theories, Concepts and Models by McKercher and Prideaux © Goodfellow Publishers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04866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EDA2A-2A4D-480C-B9F2-158EBDA115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/>
              <a:t>Differences between commodity and resource valuation of time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03ACE398-515E-4706-A15B-8563DBCA16F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57790" y="1687346"/>
          <a:ext cx="10149336" cy="46740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82737">
                  <a:extLst>
                    <a:ext uri="{9D8B030D-6E8A-4147-A177-3AD203B41FA5}">
                      <a16:colId xmlns:a16="http://schemas.microsoft.com/office/drawing/2014/main" val="3849046965"/>
                    </a:ext>
                  </a:extLst>
                </a:gridCol>
                <a:gridCol w="3382737">
                  <a:extLst>
                    <a:ext uri="{9D8B030D-6E8A-4147-A177-3AD203B41FA5}">
                      <a16:colId xmlns:a16="http://schemas.microsoft.com/office/drawing/2014/main" val="2509500448"/>
                    </a:ext>
                  </a:extLst>
                </a:gridCol>
                <a:gridCol w="3383862">
                  <a:extLst>
                    <a:ext uri="{9D8B030D-6E8A-4147-A177-3AD203B41FA5}">
                      <a16:colId xmlns:a16="http://schemas.microsoft.com/office/drawing/2014/main" val="898601040"/>
                    </a:ext>
                  </a:extLst>
                </a:gridCol>
              </a:tblGrid>
              <a:tr h="8992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HK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400" dirty="0">
                          <a:effectLst/>
                        </a:rPr>
                        <a:t>Commodity</a:t>
                      </a:r>
                      <a:endParaRPr lang="en-HK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400" dirty="0">
                          <a:effectLst/>
                        </a:rPr>
                        <a:t>Resource</a:t>
                      </a:r>
                      <a:endParaRPr lang="en-HK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1175889"/>
                  </a:ext>
                </a:extLst>
              </a:tr>
              <a:tr h="393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400" dirty="0">
                          <a:effectLst/>
                        </a:rPr>
                        <a:t>Value of time</a:t>
                      </a:r>
                      <a:endParaRPr lang="en-HK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400" dirty="0">
                          <a:effectLst/>
                        </a:rPr>
                        <a:t>Opportunity</a:t>
                      </a:r>
                      <a:endParaRPr lang="en-HK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400" dirty="0">
                          <a:effectLst/>
                        </a:rPr>
                        <a:t>Cost</a:t>
                      </a:r>
                      <a:endParaRPr lang="en-HK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64626667"/>
                  </a:ext>
                </a:extLst>
              </a:tr>
              <a:tr h="72444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400" dirty="0">
                          <a:effectLst/>
                        </a:rPr>
                        <a:t>Transit time</a:t>
                      </a:r>
                      <a:endParaRPr lang="en-HK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400" dirty="0">
                          <a:effectLst/>
                        </a:rPr>
                        <a:t>Has value in and of itself</a:t>
                      </a:r>
                      <a:endParaRPr lang="en-HK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400" dirty="0">
                          <a:effectLst/>
                        </a:rPr>
                        <a:t>Has little value and needs to be minimized</a:t>
                      </a:r>
                      <a:endParaRPr lang="en-HK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48476628"/>
                  </a:ext>
                </a:extLst>
              </a:tr>
              <a:tr h="393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400" dirty="0">
                          <a:effectLst/>
                        </a:rPr>
                        <a:t>Type of tourist</a:t>
                      </a:r>
                      <a:endParaRPr lang="en-HK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400" dirty="0">
                          <a:effectLst/>
                        </a:rPr>
                        <a:t>Process oriented</a:t>
                      </a:r>
                      <a:endParaRPr lang="en-HK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400" dirty="0">
                          <a:effectLst/>
                        </a:rPr>
                        <a:t>Goal oriented</a:t>
                      </a:r>
                      <a:endParaRPr lang="en-HK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41397115"/>
                  </a:ext>
                </a:extLst>
              </a:tr>
              <a:tr h="46882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400" dirty="0">
                          <a:effectLst/>
                        </a:rPr>
                        <a:t>Amount of time available</a:t>
                      </a:r>
                      <a:endParaRPr lang="en-HK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400" dirty="0">
                          <a:effectLst/>
                        </a:rPr>
                        <a:t>Much</a:t>
                      </a:r>
                      <a:endParaRPr lang="en-HK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400" dirty="0">
                          <a:effectLst/>
                        </a:rPr>
                        <a:t>Little</a:t>
                      </a:r>
                      <a:endParaRPr lang="en-HK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08251862"/>
                  </a:ext>
                </a:extLst>
              </a:tr>
              <a:tr h="114274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400" dirty="0">
                          <a:effectLst/>
                        </a:rPr>
                        <a:t>Trade-off</a:t>
                      </a:r>
                      <a:endParaRPr lang="en-HK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400" dirty="0">
                          <a:effectLst/>
                        </a:rPr>
                        <a:t>Time spent getting to the destination means less time at the destination</a:t>
                      </a:r>
                      <a:endParaRPr lang="en-HK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400" dirty="0">
                          <a:effectLst/>
                        </a:rPr>
                        <a:t>Time spent at the destination at the cost of time spent travelling</a:t>
                      </a:r>
                      <a:endParaRPr lang="en-HK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52482137"/>
                  </a:ext>
                </a:extLst>
              </a:tr>
              <a:tr h="117912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400" dirty="0">
                          <a:effectLst/>
                        </a:rPr>
                        <a:t>Typical trip</a:t>
                      </a:r>
                      <a:endParaRPr lang="en-HK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400" dirty="0">
                          <a:effectLst/>
                        </a:rPr>
                        <a:t>Long haul</a:t>
                      </a:r>
                      <a:endParaRPr lang="en-HK" sz="2400" dirty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400" dirty="0">
                          <a:effectLst/>
                        </a:rPr>
                        <a:t>Multiple destination</a:t>
                      </a:r>
                      <a:endParaRPr lang="en-HK" sz="2400" dirty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400" dirty="0">
                          <a:effectLst/>
                        </a:rPr>
                        <a:t>Touring </a:t>
                      </a:r>
                      <a:endParaRPr lang="en-HK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400" dirty="0">
                          <a:effectLst/>
                        </a:rPr>
                        <a:t>Short haul</a:t>
                      </a:r>
                      <a:endParaRPr lang="en-HK" sz="2400" dirty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400" dirty="0">
                          <a:effectLst/>
                        </a:rPr>
                        <a:t>Single destination</a:t>
                      </a:r>
                      <a:endParaRPr lang="en-HK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91920253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584F23-DC0A-4D1C-8A07-351C6C714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Tourism Theories, Concepts and Models by McKercher and Prideaux © Goodfellow Publishers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6788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>
                <a:ea typeface="新細明體" pitchFamily="18" charset="-120"/>
              </a:rPr>
              <a:t>Distance decay</a:t>
            </a:r>
          </a:p>
        </p:txBody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Tobler’s (1970: 236) First Law of Geography states that “everything is related to everything else, but near things are more related than distant things.” </a:t>
            </a:r>
          </a:p>
          <a:p>
            <a:pPr eaLnBrk="1" hangingPunct="1"/>
            <a:endParaRPr lang="en-GB" dirty="0"/>
          </a:p>
          <a:p>
            <a:pPr eaLnBrk="1" hangingPunct="1"/>
            <a:r>
              <a:rPr lang="en-GB" dirty="0"/>
              <a:t>Demand for tourism varies inversely with the distance travelled or with an increase in time or money costs. </a:t>
            </a:r>
          </a:p>
          <a:p>
            <a:pPr lvl="1" eaLnBrk="1" hangingPunct="1"/>
            <a:r>
              <a:rPr lang="en-GB" dirty="0"/>
              <a:t>The further one travels from the point of origin, the less demand there will be for tourism products. </a:t>
            </a:r>
            <a:endParaRPr lang="en-US" altLang="zh-TW" dirty="0">
              <a:ea typeface="新細明體" pitchFamily="18" charset="-12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967BF1A-F6DA-4F38-A02D-B33E562B6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Tourism Theories, Concepts and Models by McKercher and Prideaux © Goodfellow Publishers 2021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F1B79710-52C8-4226-AF95-C6CF68042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/>
              <a:t>Distance decay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4C856592-8504-4691-AE7D-D5316F9FBE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6336" y="1525684"/>
            <a:ext cx="5403464" cy="4651279"/>
          </a:xfrm>
        </p:spPr>
        <p:txBody>
          <a:bodyPr>
            <a:normAutofit lnSpcReduction="10000"/>
          </a:bodyPr>
          <a:lstStyle/>
          <a:p>
            <a:r>
              <a:rPr lang="en-HK" dirty="0"/>
              <a:t>Demand peaks</a:t>
            </a:r>
            <a:r>
              <a:rPr lang="en-US" dirty="0"/>
              <a:t> at some relatively close distance to the origin and then declines exponentially as distance increases </a:t>
            </a:r>
            <a:endParaRPr lang="en-HK" dirty="0"/>
          </a:p>
          <a:p>
            <a:pPr>
              <a:spcBef>
                <a:spcPts val="0"/>
              </a:spcBef>
              <a:defRPr/>
            </a:pPr>
            <a:r>
              <a:rPr lang="en-US" dirty="0"/>
              <a:t>Distance is not a deterministic factor, BUT it is a valid proxy variable that reflects the cumulative impact of:</a:t>
            </a:r>
          </a:p>
          <a:p>
            <a:pPr lvl="2">
              <a:spcBef>
                <a:spcPts val="0"/>
              </a:spcBef>
              <a:defRPr/>
            </a:pPr>
            <a:r>
              <a:rPr lang="en-US" dirty="0"/>
              <a:t>Time availability</a:t>
            </a:r>
          </a:p>
          <a:p>
            <a:pPr lvl="2">
              <a:spcBef>
                <a:spcPts val="0"/>
              </a:spcBef>
              <a:defRPr/>
            </a:pPr>
            <a:r>
              <a:rPr lang="en-US" dirty="0"/>
              <a:t>Cost considerations </a:t>
            </a:r>
          </a:p>
          <a:p>
            <a:pPr lvl="2">
              <a:spcBef>
                <a:spcPts val="0"/>
              </a:spcBef>
              <a:defRPr/>
            </a:pPr>
            <a:r>
              <a:rPr lang="en-US" dirty="0"/>
              <a:t>Preferred transport mode</a:t>
            </a:r>
          </a:p>
          <a:p>
            <a:pPr lvl="2">
              <a:spcBef>
                <a:spcPts val="0"/>
              </a:spcBef>
              <a:defRPr/>
            </a:pPr>
            <a:r>
              <a:rPr lang="en-US" dirty="0"/>
              <a:t>Travel budget </a:t>
            </a:r>
          </a:p>
          <a:p>
            <a:pPr lvl="2">
              <a:spcBef>
                <a:spcPts val="0"/>
              </a:spcBef>
              <a:defRPr/>
            </a:pPr>
            <a:r>
              <a:rPr lang="en-US" dirty="0"/>
              <a:t>The likely willingness or ability to engage with different cultures </a:t>
            </a:r>
          </a:p>
          <a:p>
            <a:pPr lvl="2">
              <a:spcBef>
                <a:spcPts val="0"/>
              </a:spcBef>
              <a:defRPr/>
            </a:pPr>
            <a:r>
              <a:rPr lang="en-US" dirty="0"/>
              <a:t>Other factors</a:t>
            </a:r>
          </a:p>
          <a:p>
            <a:endParaRPr lang="en-HK" dirty="0"/>
          </a:p>
        </p:txBody>
      </p:sp>
      <p:pic>
        <p:nvPicPr>
          <p:cNvPr id="13" name="Content Placeholder 12">
            <a:extLst>
              <a:ext uri="{FF2B5EF4-FFF2-40B4-BE49-F238E27FC236}">
                <a16:creationId xmlns:a16="http://schemas.microsoft.com/office/drawing/2014/main" id="{41F90D5B-2D25-406A-8EB9-6C1C571CA81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82829" y="2460292"/>
            <a:ext cx="4279063" cy="241724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CA7530-1D69-4799-84A0-1625D8BB8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GB"/>
              <a:t>Tourism Theories, Concepts and Models by McKercher and Prideaux © Goodfellow Publishers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37361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6D3C1-7A8A-4BCB-8518-EF95F42FC6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/>
              <a:t>3 types of decay curves evident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BE3917E9-B52D-4969-BF99-21A508A7AAF3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93618" y="1825625"/>
            <a:ext cx="3070764" cy="4351338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0EEB0B-B114-4757-B8E9-BEB2E1E7E93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HK" dirty="0"/>
              <a:t>Classic curve – demand peaks and then declines exponentially</a:t>
            </a:r>
          </a:p>
          <a:p>
            <a:pPr>
              <a:lnSpc>
                <a:spcPct val="100000"/>
              </a:lnSpc>
            </a:pPr>
            <a:r>
              <a:rPr lang="en-HK" dirty="0"/>
              <a:t>Plateau curve – demand peaks and plateaus due to limited capacity of destinations before declining</a:t>
            </a:r>
          </a:p>
          <a:p>
            <a:pPr>
              <a:lnSpc>
                <a:spcPct val="100000"/>
              </a:lnSpc>
            </a:pPr>
            <a:r>
              <a:rPr lang="en-HK" dirty="0"/>
              <a:t>Secondary peak some distance from source market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3EBBB3-732A-47A6-A350-C01E4FF87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GB"/>
              <a:t>Tourism Theories, Concepts and Models by McKercher and Prideaux © Goodfellow Publishers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2560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1613</Words>
  <Application>Microsoft Office PowerPoint</Application>
  <PresentationFormat>Widescreen</PresentationFormat>
  <Paragraphs>169</Paragraphs>
  <Slides>20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Office Theme</vt:lpstr>
      <vt:lpstr>PowerPoint Presentation</vt:lpstr>
      <vt:lpstr>Learning Objectives</vt:lpstr>
      <vt:lpstr>Access and attractions are critical features of tourism</vt:lpstr>
      <vt:lpstr>Time</vt:lpstr>
      <vt:lpstr>2 approaches to travel time</vt:lpstr>
      <vt:lpstr>Differences between commodity and resource valuation of time</vt:lpstr>
      <vt:lpstr>Distance decay</vt:lpstr>
      <vt:lpstr>Distance decay</vt:lpstr>
      <vt:lpstr>3 types of decay curves evident</vt:lpstr>
      <vt:lpstr>Global tourism flows 2016</vt:lpstr>
      <vt:lpstr>Who is more affected more by the decaying impact of distance?</vt:lpstr>
      <vt:lpstr>Prof Sara Dolnicar talks about segmenting tourist markets</vt:lpstr>
      <vt:lpstr>Consumer behaviour changes</vt:lpstr>
      <vt:lpstr>Prof Bob McKercher talks about the impact of distance on tourism demand and tourist behaviour</vt:lpstr>
      <vt:lpstr>Effective Tourism Exclusion Zones (ETEZ)</vt:lpstr>
      <vt:lpstr>ETEZ sets boundary between long and short haul travel</vt:lpstr>
      <vt:lpstr>Market access</vt:lpstr>
      <vt:lpstr>Differences between distance decay and market access </vt:lpstr>
      <vt:lpstr>Modifying market access</vt:lpstr>
      <vt:lpstr>Itinerary models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Sally North</dc:creator>
  <cp:lastModifiedBy>Sally North</cp:lastModifiedBy>
  <cp:revision>1</cp:revision>
  <dcterms:created xsi:type="dcterms:W3CDTF">2021-09-07T15:51:55Z</dcterms:created>
  <dcterms:modified xsi:type="dcterms:W3CDTF">2021-09-07T15:52:17Z</dcterms:modified>
</cp:coreProperties>
</file>